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9" r:id="rId2"/>
    <p:sldId id="299" r:id="rId3"/>
    <p:sldId id="300" r:id="rId4"/>
    <p:sldId id="301" r:id="rId5"/>
    <p:sldId id="302" r:id="rId6"/>
    <p:sldId id="303" r:id="rId7"/>
    <p:sldId id="305" r:id="rId8"/>
    <p:sldId id="304"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9" r:id="rId22"/>
    <p:sldId id="318" r:id="rId23"/>
    <p:sldId id="290"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75" d="100"/>
          <a:sy n="75" d="100"/>
        </p:scale>
        <p:origin x="1598"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FFEAED-5D72-4558-B30A-CBE3DC4BB806}" type="datetimeFigureOut">
              <a:rPr lang="en-US" smtClean="0"/>
              <a:t>1/31/2025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4B3E41-100D-478F-B28A-0C1A287F8DB8}" type="slidenum">
              <a:rPr lang="en-US" smtClean="0"/>
              <a:t>‹#›</a:t>
            </a:fld>
            <a:endParaRPr lang="en-US"/>
          </a:p>
        </p:txBody>
      </p:sp>
    </p:spTree>
    <p:extLst>
      <p:ext uri="{BB962C8B-B14F-4D97-AF65-F5344CB8AC3E}">
        <p14:creationId xmlns:p14="http://schemas.microsoft.com/office/powerpoint/2010/main" val="350943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E7730D-E5D0-4B67-B073-7B487A05C81E}" type="slidenum">
              <a:rPr lang="en-US" smtClean="0"/>
              <a:t>1</a:t>
            </a:fld>
            <a:endParaRPr lang="en-US"/>
          </a:p>
        </p:txBody>
      </p:sp>
    </p:spTree>
    <p:extLst>
      <p:ext uri="{BB962C8B-B14F-4D97-AF65-F5344CB8AC3E}">
        <p14:creationId xmlns:p14="http://schemas.microsoft.com/office/powerpoint/2010/main" val="423466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9A5B5D3-0818-42A8-A525-D338841E75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090463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A5B5D3-0818-42A8-A525-D338841E75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83791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A5B5D3-0818-42A8-A525-D338841E75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138375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A5B5D3-0818-42A8-A525-D338841E75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61585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A5B5D3-0818-42A8-A525-D338841E75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591622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A5B5D3-0818-42A8-A525-D338841E75FF}" type="datetimeFigureOut">
              <a:rPr lang="en-US" smtClean="0"/>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3480560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A5B5D3-0818-42A8-A525-D338841E75FF}" type="datetimeFigureOut">
              <a:rPr lang="en-US" smtClean="0"/>
              <a:t>1/31/2025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223395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5B5D3-0818-42A8-A525-D338841E75FF}" type="datetimeFigureOut">
              <a:rPr lang="en-US" smtClean="0"/>
              <a:t>1/31/2025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392811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A5B5D3-0818-42A8-A525-D338841E75FF}" type="datetimeFigureOut">
              <a:rPr lang="en-US" smtClean="0"/>
              <a:t>1/31/2025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9085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A5B5D3-0818-42A8-A525-D338841E75FF}" type="datetimeFigureOut">
              <a:rPr lang="en-US" smtClean="0"/>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209460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A5B5D3-0818-42A8-A525-D338841E75FF}" type="datetimeFigureOut">
              <a:rPr lang="en-US" smtClean="0"/>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122380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5B5D3-0818-42A8-A525-D338841E75FF}" type="datetimeFigureOut">
              <a:rPr lang="en-US" smtClean="0"/>
              <a:t>1/31/2025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820B1-88BC-48D5-82AA-6BF87A7F2CC2}" type="slidenum">
              <a:rPr lang="en-US" smtClean="0"/>
              <a:t>‹#›</a:t>
            </a:fld>
            <a:endParaRPr lang="en-US"/>
          </a:p>
        </p:txBody>
      </p:sp>
    </p:spTree>
    <p:extLst>
      <p:ext uri="{BB962C8B-B14F-4D97-AF65-F5344CB8AC3E}">
        <p14:creationId xmlns:p14="http://schemas.microsoft.com/office/powerpoint/2010/main" val="569999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661358"/>
            <a:ext cx="7772400" cy="507831"/>
          </a:xfrm>
          <a:prstGeom prst="rect">
            <a:avLst/>
          </a:prstGeom>
          <a:noFill/>
        </p:spPr>
        <p:txBody>
          <a:bodyPr wrap="square" rtlCol="0">
            <a:spAutoFit/>
          </a:bodyPr>
          <a:lstStyle/>
          <a:p>
            <a:pPr algn="ctr"/>
            <a:r>
              <a:rPr lang="en-US" sz="2700" b="1" dirty="0">
                <a:latin typeface="Times New Roman" pitchFamily="18" charset="0"/>
                <a:cs typeface="Times New Roman" pitchFamily="18" charset="0"/>
              </a:rPr>
              <a:t>Heat and Thermodynamics</a:t>
            </a:r>
          </a:p>
        </p:txBody>
      </p:sp>
      <p:sp>
        <p:nvSpPr>
          <p:cNvPr id="3" name="TextBox 2"/>
          <p:cNvSpPr txBox="1"/>
          <p:nvPr/>
        </p:nvSpPr>
        <p:spPr>
          <a:xfrm>
            <a:off x="3366797" y="2611320"/>
            <a:ext cx="2603406" cy="2377574"/>
          </a:xfrm>
          <a:prstGeom prst="rect">
            <a:avLst/>
          </a:prstGeom>
          <a:noFill/>
        </p:spPr>
        <p:txBody>
          <a:bodyPr wrap="square" rtlCol="0">
            <a:spAutoFit/>
          </a:bodyPr>
          <a:lstStyle/>
          <a:p>
            <a:pPr algn="ctr"/>
            <a:r>
              <a:rPr lang="en-US" sz="1650" dirty="0">
                <a:latin typeface="Times New Roman" pitchFamily="18" charset="0"/>
                <a:cs typeface="Times New Roman" pitchFamily="18" charset="0"/>
              </a:rPr>
              <a:t>Dr. Md. </a:t>
            </a:r>
            <a:r>
              <a:rPr lang="en-US" sz="1650" dirty="0" err="1">
                <a:latin typeface="Times New Roman" pitchFamily="18" charset="0"/>
                <a:cs typeface="Times New Roman" pitchFamily="18" charset="0"/>
              </a:rPr>
              <a:t>Anisur</a:t>
            </a:r>
            <a:r>
              <a:rPr lang="en-US" sz="1650" dirty="0">
                <a:latin typeface="Times New Roman" pitchFamily="18" charset="0"/>
                <a:cs typeface="Times New Roman" pitchFamily="18" charset="0"/>
              </a:rPr>
              <a:t> Rahman</a:t>
            </a:r>
          </a:p>
          <a:p>
            <a:pPr algn="ctr"/>
            <a:r>
              <a:rPr lang="en-US" sz="1650" dirty="0">
                <a:latin typeface="Times New Roman" pitchFamily="18" charset="0"/>
                <a:cs typeface="Times New Roman" pitchFamily="18" charset="0"/>
              </a:rPr>
              <a:t>Assistant Professor (Physics)</a:t>
            </a: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University of Asia Pacific</a:t>
            </a:r>
          </a:p>
        </p:txBody>
      </p:sp>
      <p:sp>
        <p:nvSpPr>
          <p:cNvPr id="7" name="Slide Number Placeholder 6"/>
          <p:cNvSpPr>
            <a:spLocks noGrp="1"/>
          </p:cNvSpPr>
          <p:nvPr>
            <p:ph type="sldNum" sz="quarter" idx="12"/>
          </p:nvPr>
        </p:nvSpPr>
        <p:spPr/>
        <p:txBody>
          <a:bodyPr/>
          <a:lstStyle/>
          <a:p>
            <a:fld id="{CC5DE05E-FECD-4B84-8758-B62159AE60FE}" type="slidenum">
              <a:rPr lang="en-US" smtClean="0"/>
              <a:t>1</a:t>
            </a:fld>
            <a:endParaRPr lang="en-US" dirty="0"/>
          </a:p>
        </p:txBody>
      </p:sp>
      <p:sp>
        <p:nvSpPr>
          <p:cNvPr id="5" name="TextBox 4"/>
          <p:cNvSpPr txBox="1"/>
          <p:nvPr/>
        </p:nvSpPr>
        <p:spPr>
          <a:xfrm>
            <a:off x="3669789" y="4856207"/>
            <a:ext cx="1816612" cy="346249"/>
          </a:xfrm>
          <a:prstGeom prst="rect">
            <a:avLst/>
          </a:prstGeom>
          <a:noFill/>
        </p:spPr>
        <p:txBody>
          <a:bodyPr wrap="square" rtlCol="0">
            <a:spAutoFit/>
          </a:bodyPr>
          <a:lstStyle/>
          <a:p>
            <a:r>
              <a:rPr lang="en-US" sz="1650" dirty="0">
                <a:latin typeface="Times New Roman" pitchFamily="18" charset="0"/>
                <a:cs typeface="Times New Roman" pitchFamily="18" charset="0"/>
              </a:rPr>
              <a:t>Dhaka, Bangladesh</a:t>
            </a:r>
          </a:p>
        </p:txBody>
      </p:sp>
      <p:pic>
        <p:nvPicPr>
          <p:cNvPr id="8" name="Picture 7"/>
          <p:cNvPicPr>
            <a:picLocks noChangeAspect="1"/>
          </p:cNvPicPr>
          <p:nvPr/>
        </p:nvPicPr>
        <p:blipFill>
          <a:blip r:embed="rId3"/>
          <a:stretch>
            <a:fillRect/>
          </a:stretch>
        </p:blipFill>
        <p:spPr>
          <a:xfrm>
            <a:off x="4157639" y="3534363"/>
            <a:ext cx="1021721" cy="1021721"/>
          </a:xfrm>
          <a:prstGeom prst="rect">
            <a:avLst/>
          </a:prstGeom>
        </p:spPr>
      </p:pic>
    </p:spTree>
    <p:extLst>
      <p:ext uri="{BB962C8B-B14F-4D97-AF65-F5344CB8AC3E}">
        <p14:creationId xmlns:p14="http://schemas.microsoft.com/office/powerpoint/2010/main" val="2402767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57200"/>
            <a:ext cx="8382000" cy="2308324"/>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pair of metals with which a thermo-electric current is produced is called a thermo-couple. (Sb, Fe, Cd, Zn, Ag, Au, </a:t>
            </a:r>
            <a:r>
              <a:rPr lang="en-US" sz="2400" dirty="0" err="1">
                <a:latin typeface="Times New Roman" panose="02020603050405020304" pitchFamily="18" charset="0"/>
                <a:cs typeface="Times New Roman" panose="02020603050405020304" pitchFamily="18" charset="0"/>
              </a:rPr>
              <a:t>Rb</a:t>
            </a:r>
            <a:r>
              <a:rPr lang="en-US" sz="2400" dirty="0">
                <a:latin typeface="Times New Roman" panose="02020603050405020304" pitchFamily="18" charset="0"/>
                <a:cs typeface="Times New Roman" panose="02020603050405020304" pitchFamily="18" charset="0"/>
              </a:rPr>
              <a:t>, Mo, Cr, Sn, </a:t>
            </a:r>
            <a:r>
              <a:rPr lang="en-US" sz="2400" dirty="0" err="1">
                <a:latin typeface="Times New Roman" panose="02020603050405020304" pitchFamily="18" charset="0"/>
                <a:cs typeface="Times New Roman" panose="02020603050405020304" pitchFamily="18" charset="0"/>
              </a:rPr>
              <a:t>Pb</a:t>
            </a:r>
            <a:r>
              <a:rPr lang="en-US" sz="2400" dirty="0">
                <a:latin typeface="Times New Roman" panose="02020603050405020304" pitchFamily="18" charset="0"/>
                <a:cs typeface="Times New Roman" panose="02020603050405020304" pitchFamily="18" charset="0"/>
              </a:rPr>
              <a:t>) Hg, Cu, Pt, Co.</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Metals to the right of </a:t>
            </a:r>
            <a:r>
              <a:rPr lang="en-US" sz="2400" dirty="0" err="1">
                <a:latin typeface="Times New Roman" panose="02020603050405020304" pitchFamily="18" charset="0"/>
                <a:cs typeface="Times New Roman" panose="02020603050405020304" pitchFamily="18" charset="0"/>
              </a:rPr>
              <a:t>Pb</a:t>
            </a:r>
            <a:r>
              <a:rPr lang="en-US" sz="2400" dirty="0">
                <a:latin typeface="Times New Roman" panose="02020603050405020304" pitchFamily="18" charset="0"/>
                <a:cs typeface="Times New Roman" panose="02020603050405020304" pitchFamily="18" charset="0"/>
              </a:rPr>
              <a:t> (lead) are called thermoelectrically positive, while those to its left are thermoelectrically negative.</a:t>
            </a:r>
          </a:p>
        </p:txBody>
      </p:sp>
      <p:sp>
        <p:nvSpPr>
          <p:cNvPr id="3" name="Rectangle 2"/>
          <p:cNvSpPr/>
          <p:nvPr/>
        </p:nvSpPr>
        <p:spPr>
          <a:xfrm>
            <a:off x="457200" y="2971800"/>
            <a:ext cx="8220856" cy="3046988"/>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Types of thermocouples:</a:t>
            </a:r>
          </a:p>
          <a:p>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Copper-constantan thermocouple - up to 300 °C.</a:t>
            </a:r>
          </a:p>
          <a:p>
            <a:r>
              <a:rPr lang="en-US" sz="2400">
                <a:latin typeface="Times New Roman" panose="02020603050405020304" pitchFamily="18" charset="0"/>
                <a:cs typeface="Times New Roman" panose="02020603050405020304" pitchFamily="18" charset="0"/>
              </a:rPr>
              <a:t> Iron- </a:t>
            </a:r>
            <a:r>
              <a:rPr lang="en-US" sz="2400" dirty="0">
                <a:latin typeface="Times New Roman" panose="02020603050405020304" pitchFamily="18" charset="0"/>
                <a:cs typeface="Times New Roman" panose="02020603050405020304" pitchFamily="18" charset="0"/>
              </a:rPr>
              <a:t>nickel - 300 °C to 600 °C.</a:t>
            </a:r>
          </a:p>
          <a:p>
            <a:r>
              <a:rPr lang="en-US" sz="2400" dirty="0">
                <a:latin typeface="Times New Roman" panose="02020603050405020304" pitchFamily="18" charset="0"/>
                <a:cs typeface="Times New Roman" panose="02020603050405020304" pitchFamily="18" charset="0"/>
              </a:rPr>
              <a:t> Nickel-</a:t>
            </a:r>
            <a:r>
              <a:rPr lang="en-US" sz="2400" dirty="0" err="1">
                <a:latin typeface="Times New Roman" panose="02020603050405020304" pitchFamily="18" charset="0"/>
                <a:cs typeface="Times New Roman" panose="02020603050405020304" pitchFamily="18" charset="0"/>
              </a:rPr>
              <a:t>nichrome</a:t>
            </a:r>
            <a:r>
              <a:rPr lang="en-US" sz="2400" dirty="0">
                <a:latin typeface="Times New Roman" panose="02020603050405020304" pitchFamily="18" charset="0"/>
                <a:cs typeface="Times New Roman" panose="02020603050405020304" pitchFamily="18" charset="0"/>
              </a:rPr>
              <a:t> - 600 °C to 1600 °C.</a:t>
            </a:r>
          </a:p>
          <a:p>
            <a:r>
              <a:rPr lang="en-US" sz="2400" dirty="0">
                <a:latin typeface="Times New Roman" panose="02020603050405020304" pitchFamily="18" charset="0"/>
                <a:cs typeface="Times New Roman" panose="02020603050405020304" pitchFamily="18" charset="0"/>
              </a:rPr>
              <a:t> Platinum, rhodium - 1000 °C to 1600 °C.</a:t>
            </a:r>
          </a:p>
          <a:p>
            <a:r>
              <a:rPr lang="en-US" sz="2400" dirty="0">
                <a:latin typeface="Times New Roman" panose="02020603050405020304" pitchFamily="18" charset="0"/>
                <a:cs typeface="Times New Roman" panose="02020603050405020304" pitchFamily="18" charset="0"/>
              </a:rPr>
              <a:t> Iridium and alloy of iridium ad rubidium 1600 °C to 2000 °C.</a:t>
            </a:r>
          </a:p>
          <a:p>
            <a:r>
              <a:rPr lang="en-US" sz="2400" dirty="0">
                <a:latin typeface="Times New Roman" panose="02020603050405020304" pitchFamily="18" charset="0"/>
                <a:cs typeface="Times New Roman" panose="02020603050405020304" pitchFamily="18" charset="0"/>
              </a:rPr>
              <a:t> Tungsten and molybdenum - 2000 °C to 3000 °C.</a:t>
            </a:r>
          </a:p>
        </p:txBody>
      </p:sp>
    </p:spTree>
    <p:extLst>
      <p:ext uri="{BB962C8B-B14F-4D97-AF65-F5344CB8AC3E}">
        <p14:creationId xmlns:p14="http://schemas.microsoft.com/office/powerpoint/2010/main" val="387486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57200"/>
            <a:ext cx="8229600"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There are three major effects involved in a thermocouple circuit: the </a:t>
            </a:r>
            <a:r>
              <a:rPr lang="en-US" sz="2400" dirty="0" err="1">
                <a:latin typeface="Times New Roman" panose="02020603050405020304" pitchFamily="18" charset="0"/>
                <a:cs typeface="Times New Roman" panose="02020603050405020304" pitchFamily="18" charset="0"/>
              </a:rPr>
              <a:t>Seebeck</a:t>
            </a:r>
            <a:r>
              <a:rPr lang="en-US" sz="2400" dirty="0">
                <a:latin typeface="Times New Roman" panose="02020603050405020304" pitchFamily="18" charset="0"/>
                <a:cs typeface="Times New Roman" panose="02020603050405020304" pitchFamily="18" charset="0"/>
              </a:rPr>
              <a:t>, Peltier, and Thomson effects.</a:t>
            </a:r>
          </a:p>
        </p:txBody>
      </p:sp>
      <p:sp>
        <p:nvSpPr>
          <p:cNvPr id="3" name="Rectangle 2"/>
          <p:cNvSpPr/>
          <p:nvPr/>
        </p:nvSpPr>
        <p:spPr>
          <a:xfrm>
            <a:off x="465944" y="1447800"/>
            <a:ext cx="7916056" cy="1569660"/>
          </a:xfrm>
          <a:prstGeom prst="rect">
            <a:avLst/>
          </a:prstGeom>
        </p:spPr>
        <p:txBody>
          <a:bodyPr wrap="square">
            <a:spAutoFit/>
          </a:bodyPr>
          <a:lstStyle/>
          <a:p>
            <a:pPr algn="just"/>
            <a:r>
              <a:rPr lang="en-US" sz="2400" b="1" dirty="0" err="1">
                <a:latin typeface="Times New Roman" panose="02020603050405020304" pitchFamily="18" charset="0"/>
                <a:cs typeface="Times New Roman" panose="02020603050405020304" pitchFamily="18" charset="0"/>
              </a:rPr>
              <a:t>Seebeck</a:t>
            </a:r>
            <a:r>
              <a:rPr lang="en-US" sz="2400" b="1" dirty="0">
                <a:latin typeface="Times New Roman" panose="02020603050405020304" pitchFamily="18" charset="0"/>
                <a:cs typeface="Times New Roman" panose="02020603050405020304" pitchFamily="18" charset="0"/>
              </a:rPr>
              <a:t> Effect:</a:t>
            </a:r>
            <a:r>
              <a:rPr lang="en-US" sz="2400" dirty="0">
                <a:latin typeface="Times New Roman" panose="02020603050405020304" pitchFamily="18" charset="0"/>
                <a:cs typeface="Times New Roman" panose="02020603050405020304" pitchFamily="18" charset="0"/>
              </a:rPr>
              <a:t> When two dissimilar metals are joined together at two junctions and maintained a closed circuit, an electromotive force (</a:t>
            </a:r>
            <a:r>
              <a:rPr lang="en-US" sz="2400" dirty="0" err="1">
                <a:latin typeface="Times New Roman" panose="02020603050405020304" pitchFamily="18" charset="0"/>
                <a:cs typeface="Times New Roman" panose="02020603050405020304" pitchFamily="18" charset="0"/>
              </a:rPr>
              <a:t>emf</a:t>
            </a:r>
            <a:r>
              <a:rPr lang="en-US" sz="2400" dirty="0">
                <a:latin typeface="Times New Roman" panose="02020603050405020304" pitchFamily="18" charset="0"/>
                <a:cs typeface="Times New Roman" panose="02020603050405020304" pitchFamily="18" charset="0"/>
              </a:rPr>
              <a:t>) is produced within the circuits due to different electron density of the two (dissimilar) metal</a:t>
            </a:r>
          </a:p>
        </p:txBody>
      </p:sp>
      <p:sp>
        <p:nvSpPr>
          <p:cNvPr id="4" name="Rectangle 3"/>
          <p:cNvSpPr/>
          <p:nvPr/>
        </p:nvSpPr>
        <p:spPr>
          <a:xfrm>
            <a:off x="465944" y="3139588"/>
            <a:ext cx="7916056" cy="1569660"/>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Peltier Effect: </a:t>
            </a:r>
            <a:r>
              <a:rPr lang="en-US" sz="2400" dirty="0">
                <a:latin typeface="Times New Roman" panose="02020603050405020304" pitchFamily="18" charset="0"/>
                <a:cs typeface="Times New Roman" panose="02020603050405020304" pitchFamily="18" charset="0"/>
              </a:rPr>
              <a:t>When two dissimilar metals are joined together to form two junctions, an </a:t>
            </a:r>
            <a:r>
              <a:rPr lang="en-US" sz="2400" dirty="0" err="1">
                <a:latin typeface="Times New Roman" panose="02020603050405020304" pitchFamily="18" charset="0"/>
                <a:cs typeface="Times New Roman" panose="02020603050405020304" pitchFamily="18" charset="0"/>
              </a:rPr>
              <a:t>emf</a:t>
            </a:r>
            <a:r>
              <a:rPr lang="en-US" sz="2400" dirty="0">
                <a:latin typeface="Times New Roman" panose="02020603050405020304" pitchFamily="18" charset="0"/>
                <a:cs typeface="Times New Roman" panose="02020603050405020304" pitchFamily="18" charset="0"/>
              </a:rPr>
              <a:t> is generated within the circuit due to the different temperatures of the two junctions of the circuit.</a:t>
            </a:r>
          </a:p>
        </p:txBody>
      </p:sp>
      <p:sp>
        <p:nvSpPr>
          <p:cNvPr id="5" name="Rectangle 4"/>
          <p:cNvSpPr/>
          <p:nvPr/>
        </p:nvSpPr>
        <p:spPr>
          <a:xfrm>
            <a:off x="473438" y="4895774"/>
            <a:ext cx="7908561" cy="1200329"/>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Thomson effect </a:t>
            </a:r>
            <a:r>
              <a:rPr lang="en-US" sz="2400" dirty="0">
                <a:latin typeface="Times New Roman" panose="02020603050405020304" pitchFamily="18" charset="0"/>
                <a:cs typeface="Times New Roman" panose="02020603050405020304" pitchFamily="18" charset="0"/>
              </a:rPr>
              <a:t>is the evolution or absorption of heat when electric current passes through a circuit composed of a single material that has a temperature difference along its length.</a:t>
            </a:r>
          </a:p>
        </p:txBody>
      </p:sp>
    </p:spTree>
    <p:extLst>
      <p:ext uri="{BB962C8B-B14F-4D97-AF65-F5344CB8AC3E}">
        <p14:creationId xmlns:p14="http://schemas.microsoft.com/office/powerpoint/2010/main" val="573622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04800"/>
            <a:ext cx="8077200" cy="3785652"/>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Platinum Resistance Thermometer</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Sir William Siemens in 1871, first constructed a platinum resistance thermometer based on the principle of wheat stone bridge but the construction details of his instrument was not quite satisfactory. Later </a:t>
            </a:r>
            <a:r>
              <a:rPr lang="en-US" sz="2400" dirty="0" err="1">
                <a:latin typeface="Times New Roman" panose="02020603050405020304" pitchFamily="18" charset="0"/>
                <a:cs typeface="Times New Roman" panose="02020603050405020304" pitchFamily="18" charset="0"/>
              </a:rPr>
              <a:t>Callendar</a:t>
            </a:r>
            <a:r>
              <a:rPr lang="en-US" sz="2400" dirty="0">
                <a:latin typeface="Times New Roman" panose="02020603050405020304" pitchFamily="18" charset="0"/>
                <a:cs typeface="Times New Roman" panose="02020603050405020304" pitchFamily="18" charset="0"/>
              </a:rPr>
              <a:t> and Griffiths modified and produced a modern type of platinum resistance thermometer.</a:t>
            </a:r>
          </a:p>
          <a:p>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Platinum Resistance Thermometer is based on the principle of change of resistance with change in temperature.</a:t>
            </a:r>
          </a:p>
        </p:txBody>
      </p:sp>
      <p:pic>
        <p:nvPicPr>
          <p:cNvPr id="3" name="Picture 2"/>
          <p:cNvPicPr>
            <a:picLocks noChangeAspect="1"/>
          </p:cNvPicPr>
          <p:nvPr/>
        </p:nvPicPr>
        <p:blipFill>
          <a:blip r:embed="rId2"/>
          <a:stretch>
            <a:fillRect/>
          </a:stretch>
        </p:blipFill>
        <p:spPr>
          <a:xfrm>
            <a:off x="2448190" y="4343400"/>
            <a:ext cx="4247619" cy="1790476"/>
          </a:xfrm>
          <a:prstGeom prst="rect">
            <a:avLst/>
          </a:prstGeom>
        </p:spPr>
      </p:pic>
    </p:spTree>
    <p:extLst>
      <p:ext uri="{BB962C8B-B14F-4D97-AF65-F5344CB8AC3E}">
        <p14:creationId xmlns:p14="http://schemas.microsoft.com/office/powerpoint/2010/main" val="183822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762000"/>
            <a:ext cx="6553200" cy="5632311"/>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platinum resistance thermometer consists of a pure platinum wire wound in a double spiral to avoid inductive effects. The wire is wound in a mica plate. The two ends of the platinum wire are connected to thick copper leads and connected to the binding terminals B1 and B2. For higher temperatures the leads are of Platinum. C1 and C2 are the compensating leads exactly similar and of the same resistance as the leads used with the Platinum wire. The platinum wire and the compensating leads are enclosed in a glazed </a:t>
            </a:r>
            <a:r>
              <a:rPr lang="en-US" sz="2400" dirty="0" err="1">
                <a:latin typeface="Times New Roman" panose="02020603050405020304" pitchFamily="18" charset="0"/>
                <a:cs typeface="Times New Roman" panose="02020603050405020304" pitchFamily="18" charset="0"/>
              </a:rPr>
              <a:t>porcelin</a:t>
            </a:r>
            <a:r>
              <a:rPr lang="en-US" sz="2400" dirty="0">
                <a:latin typeface="Times New Roman" panose="02020603050405020304" pitchFamily="18" charset="0"/>
                <a:cs typeface="Times New Roman" panose="02020603050405020304" pitchFamily="18" charset="0"/>
              </a:rPr>
              <a:t> tube. The tube is sealed and the binding terminals are provided at the top. The leads pass through mica discs which offer the best insulation and also prevent convection currents.</a:t>
            </a:r>
          </a:p>
        </p:txBody>
      </p:sp>
      <p:sp>
        <p:nvSpPr>
          <p:cNvPr id="4" name="TextBox 3"/>
          <p:cNvSpPr txBox="1"/>
          <p:nvPr/>
        </p:nvSpPr>
        <p:spPr>
          <a:xfrm>
            <a:off x="266075" y="280348"/>
            <a:ext cx="2602636"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Working principle</a:t>
            </a:r>
          </a:p>
        </p:txBody>
      </p:sp>
      <p:pic>
        <p:nvPicPr>
          <p:cNvPr id="5" name="Picture 4"/>
          <p:cNvPicPr>
            <a:picLocks noChangeAspect="1"/>
          </p:cNvPicPr>
          <p:nvPr/>
        </p:nvPicPr>
        <p:blipFill>
          <a:blip r:embed="rId2"/>
          <a:stretch>
            <a:fillRect/>
          </a:stretch>
        </p:blipFill>
        <p:spPr>
          <a:xfrm>
            <a:off x="6781800" y="914400"/>
            <a:ext cx="2209800" cy="4234348"/>
          </a:xfrm>
          <a:prstGeom prst="rect">
            <a:avLst/>
          </a:prstGeom>
        </p:spPr>
      </p:pic>
    </p:spTree>
    <p:extLst>
      <p:ext uri="{BB962C8B-B14F-4D97-AF65-F5344CB8AC3E}">
        <p14:creationId xmlns:p14="http://schemas.microsoft.com/office/powerpoint/2010/main" val="3320675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838200"/>
            <a:ext cx="7772400" cy="1569660"/>
          </a:xfrm>
          <a:prstGeom prst="rect">
            <a:avLst/>
          </a:prstGeom>
        </p:spPr>
        <p:txBody>
          <a:bodyPr wrap="square">
            <a:spAutoFit/>
          </a:bodyPr>
          <a:lstStyle/>
          <a:p>
            <a:pPr algn="ctr"/>
            <a:r>
              <a:rPr lang="en-US" sz="2400" dirty="0">
                <a:latin typeface="Times New Roman" panose="02020603050405020304" pitchFamily="18" charset="0"/>
                <a:ea typeface="Times New Roman" panose="02020603050405020304" pitchFamily="18" charset="0"/>
              </a:rPr>
              <a:t>The resistance of a wire at </a:t>
            </a:r>
            <a:r>
              <a:rPr lang="en-US" sz="2400" i="1" dirty="0">
                <a:latin typeface="Times New Roman" panose="02020603050405020304" pitchFamily="18" charset="0"/>
                <a:ea typeface="Times New Roman" panose="02020603050405020304" pitchFamily="18" charset="0"/>
              </a:rPr>
              <a:t>t </a:t>
            </a:r>
            <a:r>
              <a:rPr lang="en-US" sz="2400" i="1" baseline="30000" dirty="0">
                <a:latin typeface="Times New Roman" panose="02020603050405020304" pitchFamily="18" charset="0"/>
                <a:ea typeface="Times New Roman" panose="02020603050405020304" pitchFamily="18" charset="0"/>
              </a:rPr>
              <a:t>°</a:t>
            </a:r>
            <a:r>
              <a:rPr lang="en-US" sz="2400" i="1" dirty="0">
                <a:latin typeface="Times New Roman" panose="02020603050405020304" pitchFamily="18" charset="0"/>
                <a:ea typeface="Times New Roman" panose="02020603050405020304" pitchFamily="18" charset="0"/>
              </a:rPr>
              <a:t>C = </a:t>
            </a:r>
            <a:r>
              <a:rPr lang="en-US" sz="2400" i="1" dirty="0" err="1">
                <a:latin typeface="Times New Roman" panose="02020603050405020304" pitchFamily="18" charset="0"/>
                <a:ea typeface="Times New Roman" panose="02020603050405020304" pitchFamily="18" charset="0"/>
              </a:rPr>
              <a:t>R</a:t>
            </a:r>
            <a:r>
              <a:rPr lang="en-US" sz="2400" i="1" baseline="-25000" dirty="0" err="1">
                <a:latin typeface="Times New Roman" panose="02020603050405020304" pitchFamily="18" charset="0"/>
                <a:ea typeface="Times New Roman" panose="02020603050405020304" pitchFamily="18" charset="0"/>
              </a:rPr>
              <a:t>t</a:t>
            </a:r>
            <a:r>
              <a:rPr lang="en-US" sz="2400" dirty="0">
                <a:latin typeface="Times New Roman" panose="02020603050405020304" pitchFamily="18" charset="0"/>
                <a:ea typeface="Times New Roman" panose="02020603050405020304" pitchFamily="18" charset="0"/>
              </a:rPr>
              <a:t> and </a:t>
            </a:r>
            <a:r>
              <a:rPr lang="en-US" sz="2400" i="1" dirty="0">
                <a:latin typeface="Times New Roman" panose="02020603050405020304" pitchFamily="18" charset="0"/>
                <a:ea typeface="Times New Roman" panose="02020603050405020304" pitchFamily="18" charset="0"/>
              </a:rPr>
              <a:t>0 °C = R</a:t>
            </a:r>
            <a:r>
              <a:rPr lang="en-US" sz="2400" i="1" baseline="-25000" dirty="0">
                <a:latin typeface="Times New Roman" panose="02020603050405020304" pitchFamily="18" charset="0"/>
                <a:ea typeface="Times New Roman" panose="02020603050405020304" pitchFamily="18" charset="0"/>
              </a:rPr>
              <a:t>0</a:t>
            </a:r>
            <a:r>
              <a:rPr lang="en-US" sz="2400" dirty="0">
                <a:latin typeface="Times New Roman" panose="02020603050405020304" pitchFamily="18" charset="0"/>
                <a:ea typeface="Times New Roman" panose="02020603050405020304" pitchFamily="18" charset="0"/>
              </a:rPr>
              <a:t>. These resistances are connected by the relation												</a:t>
            </a:r>
            <a:r>
              <a:rPr lang="en-US" sz="2400" i="1" dirty="0" err="1">
                <a:latin typeface="Times New Roman" panose="02020603050405020304" pitchFamily="18" charset="0"/>
                <a:ea typeface="Times New Roman" panose="02020603050405020304" pitchFamily="18" charset="0"/>
              </a:rPr>
              <a:t>R</a:t>
            </a:r>
            <a:r>
              <a:rPr lang="en-US" sz="2400" i="1" baseline="-25000" dirty="0" err="1">
                <a:latin typeface="Times New Roman" panose="02020603050405020304" pitchFamily="18" charset="0"/>
                <a:ea typeface="Times New Roman" panose="02020603050405020304" pitchFamily="18" charset="0"/>
              </a:rPr>
              <a:t>t</a:t>
            </a:r>
            <a:r>
              <a:rPr lang="en-US" sz="2400" i="1" baseline="-25000" dirty="0">
                <a:latin typeface="Times New Roman" panose="02020603050405020304" pitchFamily="18" charset="0"/>
                <a:ea typeface="Times New Roman" panose="02020603050405020304" pitchFamily="18" charset="0"/>
              </a:rPr>
              <a:t> </a:t>
            </a:r>
            <a:r>
              <a:rPr lang="en-US" sz="2400" i="1" dirty="0">
                <a:latin typeface="Times New Roman" panose="02020603050405020304" pitchFamily="18" charset="0"/>
                <a:ea typeface="Times New Roman" panose="02020603050405020304" pitchFamily="18" charset="0"/>
              </a:rPr>
              <a:t>= R</a:t>
            </a:r>
            <a:r>
              <a:rPr lang="en-US" sz="2400" i="1" baseline="-25000" dirty="0">
                <a:latin typeface="Times New Roman" panose="02020603050405020304" pitchFamily="18" charset="0"/>
                <a:ea typeface="Times New Roman" panose="02020603050405020304" pitchFamily="18" charset="0"/>
              </a:rPr>
              <a:t>0</a:t>
            </a:r>
            <a:r>
              <a:rPr lang="en-US" sz="2400" i="1" dirty="0">
                <a:latin typeface="Times New Roman" panose="02020603050405020304" pitchFamily="18" charset="0"/>
                <a:ea typeface="Times New Roman" panose="02020603050405020304" pitchFamily="18" charset="0"/>
              </a:rPr>
              <a:t>(1 + αt + βt</a:t>
            </a:r>
            <a:r>
              <a:rPr lang="en-US" sz="2400" i="1" baseline="30000" dirty="0">
                <a:latin typeface="Times New Roman" panose="02020603050405020304" pitchFamily="18" charset="0"/>
                <a:ea typeface="Times New Roman" panose="02020603050405020304" pitchFamily="18" charset="0"/>
              </a:rPr>
              <a:t>2</a:t>
            </a:r>
            <a:r>
              <a:rPr lang="en-US" sz="2400" i="1" dirty="0">
                <a:latin typeface="Times New Roman" panose="02020603050405020304" pitchFamily="18" charset="0"/>
                <a:ea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i</a:t>
            </a:r>
            <a:r>
              <a:rPr lang="en-US" sz="2400" dirty="0">
                <a:latin typeface="Times New Roman" panose="02020603050405020304" pitchFamily="18" charset="0"/>
                <a:ea typeface="Times New Roman" panose="02020603050405020304" pitchFamily="18" charset="0"/>
              </a:rPr>
              <a:t>)</a:t>
            </a:r>
          </a:p>
        </p:txBody>
      </p:sp>
      <p:sp>
        <p:nvSpPr>
          <p:cNvPr id="4" name="Rectangle 3"/>
          <p:cNvSpPr/>
          <p:nvPr/>
        </p:nvSpPr>
        <p:spPr>
          <a:xfrm>
            <a:off x="685800" y="3200400"/>
            <a:ext cx="7620000" cy="1938992"/>
          </a:xfrm>
          <a:prstGeom prst="rect">
            <a:avLst/>
          </a:prstGeom>
        </p:spPr>
        <p:txBody>
          <a:bodyPr wrap="square">
            <a:spAutoFit/>
          </a:bodyPr>
          <a:lstStyle/>
          <a:p>
            <a:pPr algn="just"/>
            <a:r>
              <a:rPr lang="en-US" sz="2400" dirty="0">
                <a:solidFill>
                  <a:srgbClr val="000000"/>
                </a:solidFill>
                <a:latin typeface="Times New Roman" panose="02020603050405020304" pitchFamily="18" charset="0"/>
              </a:rPr>
              <a:t>α and </a:t>
            </a:r>
            <a:r>
              <a:rPr lang="el-GR" sz="2400" dirty="0">
                <a:solidFill>
                  <a:srgbClr val="000000"/>
                </a:solidFill>
                <a:latin typeface="Times New Roman" panose="02020603050405020304" pitchFamily="18" charset="0"/>
              </a:rPr>
              <a:t>β</a:t>
            </a:r>
            <a:r>
              <a:rPr lang="en-US" sz="2400" dirty="0">
                <a:solidFill>
                  <a:srgbClr val="000000"/>
                </a:solidFill>
                <a:latin typeface="Times New Roman" panose="02020603050405020304" pitchFamily="18" charset="0"/>
              </a:rPr>
              <a:t> are the coefficient of increase of resistance with temperature. The values of </a:t>
            </a:r>
            <a:r>
              <a:rPr lang="el-GR" sz="2400" dirty="0">
                <a:solidFill>
                  <a:srgbClr val="000000"/>
                </a:solidFill>
                <a:latin typeface="Times New Roman" panose="02020603050405020304" pitchFamily="18" charset="0"/>
                <a:cs typeface="Times New Roman" panose="02020603050405020304" pitchFamily="18" charset="0"/>
              </a:rPr>
              <a:t>α</a:t>
            </a:r>
            <a:r>
              <a:rPr lang="en-US" sz="2400" dirty="0">
                <a:solidFill>
                  <a:srgbClr val="000000"/>
                </a:solidFill>
                <a:latin typeface="Times New Roman" panose="02020603050405020304" pitchFamily="18" charset="0"/>
              </a:rPr>
              <a:t> and β depend on the nature of the material of the wire. For pure platinum, </a:t>
            </a:r>
            <a:r>
              <a:rPr lang="el-GR" sz="2400" dirty="0">
                <a:solidFill>
                  <a:srgbClr val="000000"/>
                </a:solidFill>
                <a:latin typeface="Times New Roman" panose="02020603050405020304" pitchFamily="18" charset="0"/>
                <a:cs typeface="Times New Roman" panose="02020603050405020304" pitchFamily="18" charset="0"/>
              </a:rPr>
              <a:t>α</a:t>
            </a:r>
            <a:r>
              <a:rPr lang="en-US" sz="2400" dirty="0">
                <a:solidFill>
                  <a:srgbClr val="000000"/>
                </a:solidFill>
                <a:latin typeface="Times New Roman" panose="02020603050405020304" pitchFamily="18" charset="0"/>
              </a:rPr>
              <a:t> = 0.00394 and </a:t>
            </a:r>
            <a:r>
              <a:rPr lang="el-GR" sz="2400" dirty="0">
                <a:solidFill>
                  <a:srgbClr val="000000"/>
                </a:solidFill>
                <a:latin typeface="Times New Roman" panose="02020603050405020304" pitchFamily="18" charset="0"/>
              </a:rPr>
              <a:t>β</a:t>
            </a:r>
            <a:r>
              <a:rPr lang="en-US" sz="2400" dirty="0">
                <a:solidFill>
                  <a:srgbClr val="000000"/>
                </a:solidFill>
                <a:latin typeface="Times New Roman" panose="02020603050405020304" pitchFamily="18" charset="0"/>
              </a:rPr>
              <a:t>= -0.00000058. Since </a:t>
            </a:r>
            <a:r>
              <a:rPr lang="el-GR" sz="2400" dirty="0">
                <a:solidFill>
                  <a:srgbClr val="000000"/>
                </a:solidFill>
                <a:latin typeface="Times New Roman" panose="02020603050405020304" pitchFamily="18" charset="0"/>
              </a:rPr>
              <a:t>β</a:t>
            </a:r>
            <a:r>
              <a:rPr lang="en-US" sz="2400" dirty="0">
                <a:solidFill>
                  <a:srgbClr val="000000"/>
                </a:solidFill>
                <a:latin typeface="Times New Roman" panose="02020603050405020304" pitchFamily="18" charset="0"/>
              </a:rPr>
              <a:t> « </a:t>
            </a:r>
            <a:r>
              <a:rPr lang="el-GR" sz="2400" dirty="0">
                <a:solidFill>
                  <a:srgbClr val="000000"/>
                </a:solidFill>
                <a:latin typeface="Times New Roman" panose="02020603050405020304" pitchFamily="18" charset="0"/>
                <a:cs typeface="Times New Roman" panose="02020603050405020304" pitchFamily="18" charset="0"/>
              </a:rPr>
              <a:t>α</a:t>
            </a:r>
            <a:r>
              <a:rPr lang="en-US" sz="2400" dirty="0">
                <a:solidFill>
                  <a:srgbClr val="000000"/>
                </a:solidFill>
                <a:latin typeface="Times New Roman" panose="02020603050405020304" pitchFamily="18" charset="0"/>
                <a:cs typeface="Times New Roman" panose="02020603050405020304" pitchFamily="18" charset="0"/>
              </a:rPr>
              <a:t>, It is more convenient to neglect the term involving β in eq. (1).</a:t>
            </a:r>
            <a:endParaRPr lang="en-US" sz="2400" dirty="0"/>
          </a:p>
        </p:txBody>
      </p:sp>
    </p:spTree>
    <p:extLst>
      <p:ext uri="{BB962C8B-B14F-4D97-AF65-F5344CB8AC3E}">
        <p14:creationId xmlns:p14="http://schemas.microsoft.com/office/powerpoint/2010/main" val="395463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38200"/>
            <a:ext cx="8797312" cy="4900132"/>
          </a:xfrm>
          <a:prstGeom prst="rect">
            <a:avLst/>
          </a:prstGeom>
        </p:spPr>
      </p:pic>
    </p:spTree>
    <p:extLst>
      <p:ext uri="{BB962C8B-B14F-4D97-AF65-F5344CB8AC3E}">
        <p14:creationId xmlns:p14="http://schemas.microsoft.com/office/powerpoint/2010/main" val="3803970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04800"/>
            <a:ext cx="3166251"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Kinetic theory of gases</a:t>
            </a:r>
          </a:p>
        </p:txBody>
      </p:sp>
      <p:sp>
        <p:nvSpPr>
          <p:cNvPr id="3" name="Rectangle 2"/>
          <p:cNvSpPr/>
          <p:nvPr/>
        </p:nvSpPr>
        <p:spPr>
          <a:xfrm>
            <a:off x="457200" y="1066800"/>
            <a:ext cx="4572000" cy="3416320"/>
          </a:xfrm>
          <a:prstGeom prst="rect">
            <a:avLst/>
          </a:prstGeom>
        </p:spPr>
        <p:txBody>
          <a:bodyPr>
            <a:spAutoFit/>
          </a:bodyPr>
          <a:lstStyle/>
          <a:p>
            <a:pPr algn="just"/>
            <a:r>
              <a:rPr lang="en-US" sz="2400" dirty="0">
                <a:latin typeface="Times New Roman" panose="02020603050405020304" pitchFamily="18" charset="0"/>
                <a:cs typeface="Times New Roman" panose="02020603050405020304" pitchFamily="18" charset="0"/>
              </a:rPr>
              <a:t>Kinetic theory of gases posits that pressure is due not to static repulsion between molecules, as was Isaac Newton's conjecture, but due to collisions between molecules moving at different velocities. Kinetic theory is also known as the kinetic-molecular theory or the collision theory.</a:t>
            </a:r>
          </a:p>
        </p:txBody>
      </p:sp>
      <p:pic>
        <p:nvPicPr>
          <p:cNvPr id="1028" name="Picture 4" descr="MD: Gas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219200"/>
            <a:ext cx="3448427" cy="342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3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381000"/>
            <a:ext cx="8077200" cy="3416320"/>
          </a:xfrm>
          <a:prstGeom prst="rect">
            <a:avLst/>
          </a:prstGeom>
        </p:spPr>
        <p:txBody>
          <a:bodyPr wrap="square">
            <a:spAutoFit/>
          </a:bodyPr>
          <a:lstStyle/>
          <a:p>
            <a:pPr marL="225425" indent="-225425"/>
            <a:r>
              <a:rPr lang="en-US" sz="2400" dirty="0">
                <a:latin typeface="Times New Roman" panose="02020603050405020304" pitchFamily="18" charset="0"/>
                <a:cs typeface="Times New Roman" panose="02020603050405020304" pitchFamily="18" charset="0"/>
              </a:rPr>
              <a:t>The theory for ideal gases makes the following assumptions:</a:t>
            </a:r>
          </a:p>
          <a:p>
            <a:pPr marL="225425" indent="-225425"/>
            <a:r>
              <a:rPr lang="en-US" sz="2400" dirty="0">
                <a:latin typeface="Times New Roman" panose="02020603050405020304" pitchFamily="18" charset="0"/>
                <a:cs typeface="Times New Roman" panose="02020603050405020304" pitchFamily="18" charset="0"/>
              </a:rPr>
              <a:t>• The gas consists of very small particles.</a:t>
            </a:r>
          </a:p>
          <a:p>
            <a:pPr marL="225425" indent="-225425"/>
            <a:r>
              <a:rPr lang="en-US" sz="2400" dirty="0">
                <a:latin typeface="Times New Roman" panose="02020603050405020304" pitchFamily="18" charset="0"/>
                <a:cs typeface="Times New Roman" panose="02020603050405020304" pitchFamily="18" charset="0"/>
              </a:rPr>
              <a:t>• These molecules are in constant, random motion. </a:t>
            </a:r>
          </a:p>
          <a:p>
            <a:pPr marL="225425" indent="-225425"/>
            <a:r>
              <a:rPr lang="en-US" sz="2400" dirty="0">
                <a:latin typeface="Times New Roman" panose="02020603050405020304" pitchFamily="18" charset="0"/>
                <a:cs typeface="Times New Roman" panose="02020603050405020304" pitchFamily="18" charset="0"/>
              </a:rPr>
              <a:t>• The collisions of gas particles with the walls of the container holding them are perfectly elastic. </a:t>
            </a:r>
          </a:p>
          <a:p>
            <a:pPr marL="225425" indent="-225425"/>
            <a:r>
              <a:rPr lang="en-US" sz="2400" dirty="0">
                <a:latin typeface="Times New Roman" panose="02020603050405020304" pitchFamily="18" charset="0"/>
                <a:cs typeface="Times New Roman" panose="02020603050405020304" pitchFamily="18" charset="0"/>
              </a:rPr>
              <a:t>• The molecules are perfectly spherical in shape, and elastic in nature. </a:t>
            </a:r>
          </a:p>
          <a:p>
            <a:pPr marL="225425" indent="-225425"/>
            <a:r>
              <a:rPr lang="en-US" sz="2400" dirty="0">
                <a:latin typeface="Times New Roman" panose="02020603050405020304" pitchFamily="18" charset="0"/>
                <a:cs typeface="Times New Roman" panose="02020603050405020304" pitchFamily="18" charset="0"/>
              </a:rPr>
              <a:t>• The average kinetic energy of the gas particles depends only on the temperature of the system. </a:t>
            </a:r>
          </a:p>
        </p:txBody>
      </p:sp>
      <p:pic>
        <p:nvPicPr>
          <p:cNvPr id="2050" name="Picture 2" descr="Gas Molecules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429000"/>
            <a:ext cx="2975572" cy="309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78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25343"/>
            <a:ext cx="6934200"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Differences between Ideal (Perfect) and Real Gases</a:t>
            </a:r>
          </a:p>
        </p:txBody>
      </p:sp>
      <p:sp>
        <p:nvSpPr>
          <p:cNvPr id="3" name="Rectangle 2"/>
          <p:cNvSpPr/>
          <p:nvPr/>
        </p:nvSpPr>
        <p:spPr>
          <a:xfrm>
            <a:off x="533400" y="1030042"/>
            <a:ext cx="8153400" cy="2308324"/>
          </a:xfrm>
          <a:prstGeom prst="rect">
            <a:avLst/>
          </a:prstGeom>
        </p:spPr>
        <p:txBody>
          <a:bodyPr wrap="square">
            <a:spAutoFit/>
          </a:bodyPr>
          <a:lstStyle/>
          <a:p>
            <a:pPr marL="404813" indent="-404813" algn="just"/>
            <a:r>
              <a:rPr lang="en-US" sz="2400" dirty="0">
                <a:latin typeface="Times New Roman" panose="02020603050405020304" pitchFamily="18" charset="0"/>
                <a:cs typeface="Times New Roman" panose="02020603050405020304" pitchFamily="18" charset="0"/>
              </a:rPr>
              <a:t>[1] A gas which rigidly obeys the Boyle’s and </a:t>
            </a:r>
            <a:r>
              <a:rPr lang="en-US" sz="2400" dirty="0" err="1">
                <a:latin typeface="Times New Roman" panose="02020603050405020304" pitchFamily="18" charset="0"/>
                <a:cs typeface="Times New Roman" panose="02020603050405020304" pitchFamily="18" charset="0"/>
              </a:rPr>
              <a:t>Charle’s</a:t>
            </a:r>
            <a:r>
              <a:rPr lang="en-US" sz="2400" dirty="0">
                <a:latin typeface="Times New Roman" panose="02020603050405020304" pitchFamily="18" charset="0"/>
                <a:cs typeface="Times New Roman" panose="02020603050405020304" pitchFamily="18" charset="0"/>
              </a:rPr>
              <a:t> law at all temperatures and pressures is called a </a:t>
            </a:r>
            <a:r>
              <a:rPr lang="en-US" sz="2400" b="1" dirty="0">
                <a:latin typeface="Times New Roman" panose="02020603050405020304" pitchFamily="18" charset="0"/>
                <a:cs typeface="Times New Roman" panose="02020603050405020304" pitchFamily="18" charset="0"/>
              </a:rPr>
              <a:t>perfect gas</a:t>
            </a:r>
            <a:r>
              <a:rPr lang="en-US" sz="2400" dirty="0">
                <a:latin typeface="Times New Roman" panose="02020603050405020304" pitchFamily="18" charset="0"/>
                <a:cs typeface="Times New Roman" panose="02020603050405020304" pitchFamily="18" charset="0"/>
              </a:rPr>
              <a:t>.</a:t>
            </a:r>
          </a:p>
          <a:p>
            <a:pPr marL="404813" indent="-404813" algn="just"/>
            <a:r>
              <a:rPr lang="en-US" sz="2400" dirty="0">
                <a:latin typeface="Times New Roman" panose="02020603050405020304" pitchFamily="18" charset="0"/>
                <a:cs typeface="Times New Roman" panose="02020603050405020304" pitchFamily="18" charset="0"/>
              </a:rPr>
              <a:t>[2] Ideal gas can be cooled to -273  ͦ C to reduce its volume to zero. </a:t>
            </a:r>
          </a:p>
          <a:p>
            <a:pPr marL="404813" indent="-404813" algn="just"/>
            <a:r>
              <a:rPr lang="en-US" sz="2400" dirty="0">
                <a:latin typeface="Times New Roman" panose="02020603050405020304" pitchFamily="18" charset="0"/>
                <a:cs typeface="Times New Roman" panose="02020603050405020304" pitchFamily="18" charset="0"/>
              </a:rPr>
              <a:t>[3] The ideal gas molecules do not have any volume and they do not attract each other.</a:t>
            </a:r>
          </a:p>
        </p:txBody>
      </p:sp>
      <p:sp>
        <p:nvSpPr>
          <p:cNvPr id="4" name="Rectangle 3"/>
          <p:cNvSpPr/>
          <p:nvPr/>
        </p:nvSpPr>
        <p:spPr>
          <a:xfrm>
            <a:off x="544643" y="3581400"/>
            <a:ext cx="8145905" cy="2677656"/>
          </a:xfrm>
          <a:prstGeom prst="rect">
            <a:avLst/>
          </a:prstGeom>
        </p:spPr>
        <p:txBody>
          <a:bodyPr wrap="square">
            <a:spAutoFit/>
          </a:bodyPr>
          <a:lstStyle/>
          <a:p>
            <a:pPr marL="465138" indent="-465138" algn="just"/>
            <a:r>
              <a:rPr lang="en-US" sz="2400" dirty="0">
                <a:latin typeface="Times New Roman" panose="02020603050405020304" pitchFamily="18" charset="0"/>
                <a:cs typeface="Times New Roman" panose="02020603050405020304" pitchFamily="18" charset="0"/>
              </a:rPr>
              <a:t>[1] The </a:t>
            </a:r>
            <a:r>
              <a:rPr lang="en-US" sz="2400" b="1" dirty="0">
                <a:latin typeface="Times New Roman" panose="02020603050405020304" pitchFamily="18" charset="0"/>
                <a:cs typeface="Times New Roman" panose="02020603050405020304" pitchFamily="18" charset="0"/>
              </a:rPr>
              <a:t>Real gas </a:t>
            </a:r>
            <a:r>
              <a:rPr lang="en-US" sz="2400" dirty="0">
                <a:latin typeface="Times New Roman" panose="02020603050405020304" pitchFamily="18" charset="0"/>
                <a:cs typeface="Times New Roman" panose="02020603050405020304" pitchFamily="18" charset="0"/>
              </a:rPr>
              <a:t>does not obey the Boyle’s or </a:t>
            </a:r>
            <a:r>
              <a:rPr lang="en-US" sz="2400" dirty="0" err="1">
                <a:latin typeface="Times New Roman" panose="02020603050405020304" pitchFamily="18" charset="0"/>
                <a:cs typeface="Times New Roman" panose="02020603050405020304" pitchFamily="18" charset="0"/>
              </a:rPr>
              <a:t>Charle’s</a:t>
            </a:r>
            <a:r>
              <a:rPr lang="en-US" sz="2400" dirty="0">
                <a:latin typeface="Times New Roman" panose="02020603050405020304" pitchFamily="18" charset="0"/>
                <a:cs typeface="Times New Roman" panose="02020603050405020304" pitchFamily="18" charset="0"/>
              </a:rPr>
              <a:t> law at high pressures and at low temperatures. </a:t>
            </a:r>
          </a:p>
          <a:p>
            <a:pPr marL="465138" indent="-465138" algn="just"/>
            <a:r>
              <a:rPr lang="en-US" sz="2400" dirty="0">
                <a:latin typeface="Times New Roman" panose="02020603050405020304" pitchFamily="18" charset="0"/>
                <a:cs typeface="Times New Roman" panose="02020603050405020304" pitchFamily="18" charset="0"/>
              </a:rPr>
              <a:t>[2] The </a:t>
            </a:r>
            <a:r>
              <a:rPr lang="en-US" sz="2400" b="1" dirty="0">
                <a:latin typeface="Times New Roman" panose="02020603050405020304" pitchFamily="18" charset="0"/>
                <a:cs typeface="Times New Roman" panose="02020603050405020304" pitchFamily="18" charset="0"/>
              </a:rPr>
              <a:t>real gas </a:t>
            </a:r>
            <a:r>
              <a:rPr lang="en-US" sz="2400" dirty="0">
                <a:latin typeface="Times New Roman" panose="02020603050405020304" pitchFamily="18" charset="0"/>
                <a:cs typeface="Times New Roman" panose="02020603050405020304" pitchFamily="18" charset="0"/>
              </a:rPr>
              <a:t>cannot be cooled to -273 °C so that its volume becomes zero. Actually all real gases become liquid before reaching the temperature of -273 °C. </a:t>
            </a:r>
          </a:p>
          <a:p>
            <a:pPr marL="465138" indent="-465138" algn="just"/>
            <a:r>
              <a:rPr lang="en-US" sz="2400" dirty="0">
                <a:latin typeface="Times New Roman" panose="02020603050405020304" pitchFamily="18" charset="0"/>
                <a:cs typeface="Times New Roman" panose="02020603050405020304" pitchFamily="18" charset="0"/>
              </a:rPr>
              <a:t>[3] The </a:t>
            </a:r>
            <a:r>
              <a:rPr lang="en-US" sz="2400" b="1" dirty="0">
                <a:latin typeface="Times New Roman" panose="02020603050405020304" pitchFamily="18" charset="0"/>
                <a:cs typeface="Times New Roman" panose="02020603050405020304" pitchFamily="18" charset="0"/>
              </a:rPr>
              <a:t>real gas </a:t>
            </a:r>
            <a:r>
              <a:rPr lang="en-US" sz="2400" dirty="0">
                <a:latin typeface="Times New Roman" panose="02020603050405020304" pitchFamily="18" charset="0"/>
                <a:cs typeface="Times New Roman" panose="02020603050405020304" pitchFamily="18" charset="0"/>
              </a:rPr>
              <a:t>molecules of a particular gas have a volume of their own (however small they are).</a:t>
            </a:r>
          </a:p>
        </p:txBody>
      </p:sp>
    </p:spTree>
    <p:extLst>
      <p:ext uri="{BB962C8B-B14F-4D97-AF65-F5344CB8AC3E}">
        <p14:creationId xmlns:p14="http://schemas.microsoft.com/office/powerpoint/2010/main" val="2925224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04800"/>
            <a:ext cx="7772400" cy="6127992"/>
          </a:xfrm>
          <a:prstGeom prst="rect">
            <a:avLst/>
          </a:prstGeom>
        </p:spPr>
      </p:pic>
    </p:spTree>
    <p:extLst>
      <p:ext uri="{BB962C8B-B14F-4D97-AF65-F5344CB8AC3E}">
        <p14:creationId xmlns:p14="http://schemas.microsoft.com/office/powerpoint/2010/main" val="321182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203895"/>
            <a:ext cx="8153400"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Roughly, </a:t>
            </a:r>
            <a:r>
              <a:rPr lang="en-US" sz="2400" b="1" dirty="0">
                <a:latin typeface="Times New Roman" panose="02020603050405020304" pitchFamily="18" charset="0"/>
                <a:cs typeface="Times New Roman" panose="02020603050405020304" pitchFamily="18" charset="0"/>
              </a:rPr>
              <a:t>heat</a:t>
            </a:r>
            <a:r>
              <a:rPr lang="en-US" sz="2400" dirty="0">
                <a:latin typeface="Times New Roman" panose="02020603050405020304" pitchFamily="18" charset="0"/>
                <a:cs typeface="Times New Roman" panose="02020603050405020304" pitchFamily="18" charset="0"/>
              </a:rPr>
              <a:t> means "</a:t>
            </a:r>
            <a:r>
              <a:rPr lang="en-US" sz="2400" dirty="0">
                <a:solidFill>
                  <a:srgbClr val="FF0000"/>
                </a:solidFill>
                <a:latin typeface="Times New Roman" panose="02020603050405020304" pitchFamily="18" charset="0"/>
                <a:cs typeface="Times New Roman" panose="02020603050405020304" pitchFamily="18" charset="0"/>
              </a:rPr>
              <a:t>energy in transit</a:t>
            </a:r>
            <a:r>
              <a:rPr lang="en-US" sz="2400" dirty="0">
                <a:latin typeface="Times New Roman" panose="02020603050405020304" pitchFamily="18" charset="0"/>
                <a:cs typeface="Times New Roman" panose="02020603050405020304" pitchFamily="18" charset="0"/>
              </a:rPr>
              <a:t>" (i.e. the energy which crosses the system boundaries. Whereas Enthalpy refers to total heat content in a system) and dynamics relates to "movement"; thus, in essence thermodynamics studies the movement of energy and how energy instills movement. </a:t>
            </a:r>
          </a:p>
        </p:txBody>
      </p:sp>
      <p:sp>
        <p:nvSpPr>
          <p:cNvPr id="3" name="Rectangle 2"/>
          <p:cNvSpPr/>
          <p:nvPr/>
        </p:nvSpPr>
        <p:spPr>
          <a:xfrm>
            <a:off x="685800" y="2163320"/>
            <a:ext cx="8001000"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Our Universe itself is a largest thermodynamic system and mainly it is all about energy.</a:t>
            </a:r>
          </a:p>
        </p:txBody>
      </p:sp>
      <p:pic>
        <p:nvPicPr>
          <p:cNvPr id="2052" name="Picture 4" descr="This Is How the Universe Will End"/>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3962400"/>
            <a:ext cx="3584037" cy="25088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5800" y="3014750"/>
            <a:ext cx="8001000" cy="830997"/>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Thermal energy refers to the energy stored in the random motion of the molecules (translation, rotation, vibration).</a:t>
            </a:r>
          </a:p>
        </p:txBody>
      </p:sp>
      <p:pic>
        <p:nvPicPr>
          <p:cNvPr id="9" name="Picture 2" descr="Thermal Energy (Heat) Transfer: Conduction - Science News"/>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999" y="3987384"/>
            <a:ext cx="4037529" cy="226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4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dissolve">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xit" presetSubtype="0" fill="hold" nodeType="withEffect">
                                  <p:stCondLst>
                                    <p:cond delay="0"/>
                                  </p:stCondLst>
                                  <p:childTnLst>
                                    <p:animEffect transition="out" filter="dissolve">
                                      <p:cBhvr>
                                        <p:cTn id="20" dur="500"/>
                                        <p:tgtEl>
                                          <p:spTgt spid="2052"/>
                                        </p:tgtEl>
                                      </p:cBhvr>
                                    </p:animEffect>
                                    <p:set>
                                      <p:cBhvr>
                                        <p:cTn id="21"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400"/>
            <a:ext cx="8229600" cy="6502733"/>
          </a:xfrm>
          <a:prstGeom prst="rect">
            <a:avLst/>
          </a:prstGeom>
        </p:spPr>
      </p:pic>
    </p:spTree>
    <p:extLst>
      <p:ext uri="{BB962C8B-B14F-4D97-AF65-F5344CB8AC3E}">
        <p14:creationId xmlns:p14="http://schemas.microsoft.com/office/powerpoint/2010/main" val="106467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le:Simulation of gas for relaxation demonstration.gif - Wikipedi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52400"/>
            <a:ext cx="4191000" cy="658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95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8443913" cy="5029200"/>
          </a:xfrm>
          <a:prstGeom prst="rect">
            <a:avLst/>
          </a:prstGeom>
        </p:spPr>
      </p:pic>
    </p:spTree>
    <p:extLst>
      <p:ext uri="{BB962C8B-B14F-4D97-AF65-F5344CB8AC3E}">
        <p14:creationId xmlns:p14="http://schemas.microsoft.com/office/powerpoint/2010/main" val="2902750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20FD306-3B47-4740-9740-8F4E661AA02C}" type="slidenum">
              <a:rPr lang="en-US">
                <a:solidFill>
                  <a:srgbClr val="FFFFFF"/>
                </a:solidFill>
              </a:rPr>
              <a:pPr/>
              <a:t>23</a:t>
            </a:fld>
            <a:endParaRPr lang="en-US">
              <a:solidFill>
                <a:srgbClr val="FFFFFF"/>
              </a:solidFill>
            </a:endParaRPr>
          </a:p>
        </p:txBody>
      </p:sp>
      <p:pic>
        <p:nvPicPr>
          <p:cNvPr id="3074" name="Picture 2" descr="Delicate Cherry Blossom Thank You GIF">
            <a:extLst>
              <a:ext uri="{FF2B5EF4-FFF2-40B4-BE49-F238E27FC236}">
                <a16:creationId xmlns:a16="http://schemas.microsoft.com/office/drawing/2014/main" id="{3F1D1BD4-56CB-71B1-1451-92A128C8C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057400"/>
            <a:ext cx="2312194" cy="231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14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042" y="1041550"/>
            <a:ext cx="8305800"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One of the important fields of thermodynamics is heat transfer, There are three modes of heat transfer: conduction, convection and radiation. The concept of heat transfer is used in wide range of devices like heat exchangers, evaporators, condensers, radiators, coolers, heaters, etc.</a:t>
            </a:r>
          </a:p>
        </p:txBody>
      </p:sp>
      <p:sp>
        <p:nvSpPr>
          <p:cNvPr id="3" name="Rectangle 2"/>
          <p:cNvSpPr/>
          <p:nvPr/>
        </p:nvSpPr>
        <p:spPr>
          <a:xfrm>
            <a:off x="2259405" y="381000"/>
            <a:ext cx="4659481"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Applications of Thermodynamics:</a:t>
            </a:r>
          </a:p>
        </p:txBody>
      </p:sp>
      <p:sp>
        <p:nvSpPr>
          <p:cNvPr id="4" name="Rectangle 3"/>
          <p:cNvSpPr/>
          <p:nvPr/>
        </p:nvSpPr>
        <p:spPr>
          <a:xfrm>
            <a:off x="316042" y="3051024"/>
            <a:ext cx="8305800" cy="1938992"/>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Thermodynamics also involves study of various types of power plants like thermal power plants, nuclear power plants, hydroelectric power plants, power plants based on renewable energy sources like solar, wind, geothermal, tides, water waves etc.</a:t>
            </a:r>
          </a:p>
        </p:txBody>
      </p:sp>
      <p:sp>
        <p:nvSpPr>
          <p:cNvPr id="5" name="Rectangle 4"/>
          <p:cNvSpPr/>
          <p:nvPr/>
        </p:nvSpPr>
        <p:spPr>
          <a:xfrm>
            <a:off x="381000" y="5017236"/>
            <a:ext cx="8305800" cy="120032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All the refrigerators, deep freezers, industrial refrigeration systems, all types of air-conditioning systems, heat pumps, etc. work on the basis of the second law of thermodynamics.</a:t>
            </a:r>
          </a:p>
        </p:txBody>
      </p:sp>
    </p:spTree>
    <p:extLst>
      <p:ext uri="{BB962C8B-B14F-4D97-AF65-F5344CB8AC3E}">
        <p14:creationId xmlns:p14="http://schemas.microsoft.com/office/powerpoint/2010/main" val="22513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143000"/>
            <a:ext cx="8382000" cy="3785652"/>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Three different forms of heat:</a:t>
            </a:r>
          </a:p>
          <a:p>
            <a:pPr algn="just"/>
            <a:endParaRPr lang="en-US" sz="2400" b="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Sensible heat</a:t>
            </a:r>
            <a:r>
              <a:rPr lang="en-US" sz="2400" dirty="0">
                <a:latin typeface="Times New Roman" panose="02020603050405020304" pitchFamily="18" charset="0"/>
                <a:cs typeface="Times New Roman" panose="02020603050405020304" pitchFamily="18" charset="0"/>
              </a:rPr>
              <a:t>-It is that kind of heat which goes to rise the temperature of a body.</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Latent heat</a:t>
            </a:r>
            <a:r>
              <a:rPr lang="en-US" sz="2400" dirty="0">
                <a:latin typeface="Times New Roman" panose="02020603050405020304" pitchFamily="18" charset="0"/>
                <a:cs typeface="Times New Roman" panose="02020603050405020304" pitchFamily="18" charset="0"/>
              </a:rPr>
              <a:t>-which goes to change the state of a body without any change of temperature.</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Radiant heat</a:t>
            </a:r>
            <a:r>
              <a:rPr lang="en-US" sz="2400" dirty="0">
                <a:latin typeface="Times New Roman" panose="02020603050405020304" pitchFamily="18" charset="0"/>
                <a:cs typeface="Times New Roman" panose="02020603050405020304" pitchFamily="18" charset="0"/>
              </a:rPr>
              <a:t>-is that heat which comes to the surface of the earth from the sun by the method of radiation.</a:t>
            </a:r>
          </a:p>
        </p:txBody>
      </p:sp>
    </p:spTree>
    <p:extLst>
      <p:ext uri="{BB962C8B-B14F-4D97-AF65-F5344CB8AC3E}">
        <p14:creationId xmlns:p14="http://schemas.microsoft.com/office/powerpoint/2010/main" val="1069169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609600"/>
            <a:ext cx="8382000" cy="4893647"/>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Heat and Temperature</a:t>
            </a:r>
          </a:p>
          <a:p>
            <a:pPr algn="just"/>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quantity of thermal energy present in a body is called ‘heat’ whereas the degree of hotness or coldness of a body is given by temperature.</a:t>
            </a:r>
          </a:p>
          <a:p>
            <a:pPr algn="just"/>
            <a:endParaRPr lang="en-US" sz="2400" dirty="0">
              <a:solidFill>
                <a:srgbClr val="00B050"/>
              </a:solidFill>
              <a:latin typeface="Times New Roman" panose="02020603050405020304" pitchFamily="18" charset="0"/>
              <a:cs typeface="Times New Roman" panose="02020603050405020304" pitchFamily="18" charset="0"/>
            </a:endParaRPr>
          </a:p>
          <a:p>
            <a:pPr algn="just"/>
            <a:r>
              <a:rPr lang="en-US" sz="2400" dirty="0">
                <a:solidFill>
                  <a:srgbClr val="00B050"/>
                </a:solidFill>
                <a:latin typeface="Times New Roman" panose="02020603050405020304" pitchFamily="18" charset="0"/>
                <a:cs typeface="Times New Roman" panose="02020603050405020304" pitchFamily="18" charset="0"/>
              </a:rPr>
              <a:t>The total kinetic energy possessed by all the molecules of a body gives us the idea of heat while the average kinetic energy possessed by a molecule gives us the temperature of the body.</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Heat is measured by the product of mass, specific heat and the temperature of the body. Its unit is Joule. Temperature is measured by instruments called thermometers. Its units are F, C and K.</a:t>
            </a:r>
          </a:p>
        </p:txBody>
      </p:sp>
    </p:spTree>
    <p:extLst>
      <p:ext uri="{BB962C8B-B14F-4D97-AF65-F5344CB8AC3E}">
        <p14:creationId xmlns:p14="http://schemas.microsoft.com/office/powerpoint/2010/main" val="4070527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57200"/>
            <a:ext cx="8458200" cy="120032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 </a:t>
            </a:r>
            <a:r>
              <a:rPr lang="en-US" sz="2400" b="1" dirty="0">
                <a:solidFill>
                  <a:srgbClr val="FF0000"/>
                </a:solidFill>
                <a:latin typeface="Times New Roman" panose="02020603050405020304" pitchFamily="18" charset="0"/>
                <a:cs typeface="Times New Roman" panose="02020603050405020304" pitchFamily="18" charset="0"/>
              </a:rPr>
              <a:t>pyrometer</a:t>
            </a:r>
            <a:r>
              <a:rPr lang="en-US" sz="2400" dirty="0">
                <a:latin typeface="Times New Roman" panose="02020603050405020304" pitchFamily="18" charset="0"/>
                <a:cs typeface="Times New Roman" panose="02020603050405020304" pitchFamily="18" charset="0"/>
              </a:rPr>
              <a:t> is a type of thermometer used to measure high temperatures by utilizing its electromagnetic radiation without any physical contact.</a:t>
            </a:r>
          </a:p>
        </p:txBody>
      </p:sp>
      <p:sp>
        <p:nvSpPr>
          <p:cNvPr id="3" name="Rectangle 2"/>
          <p:cNvSpPr/>
          <p:nvPr/>
        </p:nvSpPr>
        <p:spPr>
          <a:xfrm>
            <a:off x="381000" y="2285787"/>
            <a:ext cx="8458200" cy="830997"/>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Types of pyrometer</a:t>
            </a:r>
            <a:r>
              <a:rPr lang="en-US" sz="2400" dirty="0">
                <a:latin typeface="Times New Roman" panose="02020603050405020304" pitchFamily="18" charset="0"/>
                <a:cs typeface="Times New Roman" panose="02020603050405020304" pitchFamily="18" charset="0"/>
              </a:rPr>
              <a:t>: Radiation Pyrometer, Optical Pyrometer, Thermo-Electric Pyrometer, Photoelectric Pyrometer.</a:t>
            </a:r>
          </a:p>
        </p:txBody>
      </p:sp>
      <p:sp>
        <p:nvSpPr>
          <p:cNvPr id="4" name="Rectangle 3"/>
          <p:cNvSpPr/>
          <p:nvPr/>
        </p:nvSpPr>
        <p:spPr>
          <a:xfrm>
            <a:off x="413479" y="3810000"/>
            <a:ext cx="8428220" cy="1200329"/>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Principle of Pyrometer: </a:t>
            </a:r>
            <a:r>
              <a:rPr lang="en-US" sz="2400" dirty="0">
                <a:latin typeface="Times New Roman" panose="02020603050405020304" pitchFamily="18" charset="0"/>
                <a:cs typeface="Times New Roman" panose="02020603050405020304" pitchFamily="18" charset="0"/>
              </a:rPr>
              <a:t>Its principle depends upon the relationship between temperature of a hot body and electromagnetic radiation emitted by the body.</a:t>
            </a:r>
          </a:p>
        </p:txBody>
      </p:sp>
    </p:spTree>
    <p:extLst>
      <p:ext uri="{BB962C8B-B14F-4D97-AF65-F5344CB8AC3E}">
        <p14:creationId xmlns:p14="http://schemas.microsoft.com/office/powerpoint/2010/main" val="181300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0823" y="339592"/>
            <a:ext cx="8077200"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Radiation pyrometers </a:t>
            </a:r>
            <a:r>
              <a:rPr lang="en-US" sz="2400" dirty="0">
                <a:latin typeface="Times New Roman" panose="02020603050405020304" pitchFamily="18" charset="0"/>
                <a:cs typeface="Times New Roman" panose="02020603050405020304" pitchFamily="18" charset="0"/>
              </a:rPr>
              <a:t>measures the radiant energy emitted or reflected by a hot object.</a:t>
            </a:r>
          </a:p>
        </p:txBody>
      </p:sp>
      <p:pic>
        <p:nvPicPr>
          <p:cNvPr id="4098" name="Picture 2" descr="How do pyrometers and infrared thermometers work? - Explain that Stuf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571486"/>
            <a:ext cx="3124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50823" y="1283654"/>
            <a:ext cx="8077200" cy="2308324"/>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Optical Pyrometer </a:t>
            </a:r>
            <a:r>
              <a:rPr lang="en-US" sz="2400" dirty="0">
                <a:latin typeface="Times New Roman" panose="02020603050405020304" pitchFamily="18" charset="0"/>
                <a:cs typeface="Times New Roman" panose="02020603050405020304" pitchFamily="18" charset="0"/>
              </a:rPr>
              <a:t>works on the principle of matching the brightness of an object to the brightness of the filament which is placed inside the pyrometer by regulating the current. When the light intensity of any wavelength depends on the temperature of the radiating object, then the flow of current through the lamp becomes a measure of the temperature source when adjusted.</a:t>
            </a:r>
          </a:p>
        </p:txBody>
      </p:sp>
      <p:pic>
        <p:nvPicPr>
          <p:cNvPr id="4100" name="Picture 4" descr="Optical Pyrometer Working Principle Animation - Inst Tool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705043"/>
            <a:ext cx="3733800" cy="277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88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dissolv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dissolve">
                                      <p:cBhvr>
                                        <p:cTn id="15" dur="500"/>
                                        <p:tgtEl>
                                          <p:spTgt spid="410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xit" presetSubtype="0" fill="hold" nodeType="withEffect">
                                  <p:stCondLst>
                                    <p:cond delay="0"/>
                                  </p:stCondLst>
                                  <p:childTnLst>
                                    <p:animEffect transition="out" filter="dissolve">
                                      <p:cBhvr>
                                        <p:cTn id="20" dur="500"/>
                                        <p:tgtEl>
                                          <p:spTgt spid="4098"/>
                                        </p:tgtEl>
                                      </p:cBhvr>
                                    </p:animEffect>
                                    <p:set>
                                      <p:cBhvr>
                                        <p:cTn id="21"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rmocouple Explained | Working Principles - RealPars"/>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3276599"/>
            <a:ext cx="4800600" cy="27003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9698" y="990600"/>
            <a:ext cx="8378825" cy="1938992"/>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Thermoelectric Pyrometer: Thermocouple</a:t>
            </a:r>
          </a:p>
          <a:p>
            <a:endParaRPr lang="en-US" sz="2400" b="1"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Thermo</a:t>
            </a:r>
            <a:r>
              <a:rPr lang="en-US" sz="2400" dirty="0">
                <a:latin typeface="Times New Roman" panose="02020603050405020304" pitchFamily="18" charset="0"/>
                <a:cs typeface="Times New Roman" panose="02020603050405020304" pitchFamily="18" charset="0"/>
              </a:rPr>
              <a:t> Electric Pyrometer is an instrument used to measure very high temperatures such as the temperature of a furnace. It worked on the principle of </a:t>
            </a:r>
            <a:r>
              <a:rPr lang="en-US" sz="2400" dirty="0" err="1">
                <a:latin typeface="Times New Roman" panose="02020603050405020304" pitchFamily="18" charset="0"/>
                <a:cs typeface="Times New Roman" panose="02020603050405020304" pitchFamily="18" charset="0"/>
              </a:rPr>
              <a:t>thermo</a:t>
            </a:r>
            <a:r>
              <a:rPr lang="en-US" sz="2400" dirty="0">
                <a:latin typeface="Times New Roman" panose="02020603050405020304" pitchFamily="18" charset="0"/>
                <a:cs typeface="Times New Roman" panose="02020603050405020304" pitchFamily="18" charset="0"/>
              </a:rPr>
              <a:t> electric effect.</a:t>
            </a:r>
          </a:p>
        </p:txBody>
      </p:sp>
    </p:spTree>
    <p:extLst>
      <p:ext uri="{BB962C8B-B14F-4D97-AF65-F5344CB8AC3E}">
        <p14:creationId xmlns:p14="http://schemas.microsoft.com/office/powerpoint/2010/main" val="132968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762000"/>
            <a:ext cx="8382000" cy="4524315"/>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Origin of Thermo-E. M. F </a:t>
            </a:r>
          </a:p>
          <a:p>
            <a:pPr algn="just"/>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the electron theory of metal, the electrons are assumed to move freely in the interior of metals like molecules in a gas and exert a pressure, which has different values for different metals at a given temperature. So, the electron densities are different in the different metals at the same temperature. When the two metals are brought in contact with each other, electrons have a tendency to flow from the metal of higher electron density to the metal of lower electron density. Thus an electrostatic field and hence a potential difference is set up between them; the strength of the electric field will depend upon the temperature and the metal forming the junctions.</a:t>
            </a:r>
          </a:p>
        </p:txBody>
      </p:sp>
    </p:spTree>
    <p:extLst>
      <p:ext uri="{BB962C8B-B14F-4D97-AF65-F5344CB8AC3E}">
        <p14:creationId xmlns:p14="http://schemas.microsoft.com/office/powerpoint/2010/main" val="1905808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1600</Words>
  <Application>Microsoft Office PowerPoint</Application>
  <PresentationFormat>On-screen Show (4:3)</PresentationFormat>
  <Paragraphs>85</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Anis</cp:lastModifiedBy>
  <cp:revision>90</cp:revision>
  <dcterms:created xsi:type="dcterms:W3CDTF">2023-01-06T05:35:04Z</dcterms:created>
  <dcterms:modified xsi:type="dcterms:W3CDTF">2025-01-31T10:28:25Z</dcterms:modified>
</cp:coreProperties>
</file>